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46"/>
  </p:notesMasterIdLst>
  <p:sldIdLst>
    <p:sldId id="256" r:id="rId2"/>
    <p:sldId id="327" r:id="rId3"/>
    <p:sldId id="328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11" r:id="rId12"/>
    <p:sldId id="312" r:id="rId13"/>
    <p:sldId id="313" r:id="rId14"/>
    <p:sldId id="338" r:id="rId15"/>
    <p:sldId id="339" r:id="rId16"/>
    <p:sldId id="340" r:id="rId17"/>
    <p:sldId id="316" r:id="rId18"/>
    <p:sldId id="317" r:id="rId19"/>
    <p:sldId id="298" r:id="rId20"/>
    <p:sldId id="318" r:id="rId21"/>
    <p:sldId id="299" r:id="rId22"/>
    <p:sldId id="296" r:id="rId23"/>
    <p:sldId id="320" r:id="rId24"/>
    <p:sldId id="300" r:id="rId25"/>
    <p:sldId id="341" r:id="rId26"/>
    <p:sldId id="321" r:id="rId27"/>
    <p:sldId id="303" r:id="rId28"/>
    <p:sldId id="304" r:id="rId29"/>
    <p:sldId id="306" r:id="rId30"/>
    <p:sldId id="307" r:id="rId31"/>
    <p:sldId id="336" r:id="rId32"/>
    <p:sldId id="337" r:id="rId33"/>
    <p:sldId id="308" r:id="rId34"/>
    <p:sldId id="295" r:id="rId35"/>
    <p:sldId id="322" r:id="rId36"/>
    <p:sldId id="342" r:id="rId37"/>
    <p:sldId id="324" r:id="rId38"/>
    <p:sldId id="325" r:id="rId39"/>
    <p:sldId id="326" r:id="rId40"/>
    <p:sldId id="289" r:id="rId41"/>
    <p:sldId id="290" r:id="rId42"/>
    <p:sldId id="293" r:id="rId43"/>
    <p:sldId id="292" r:id="rId44"/>
    <p:sldId id="294" r:id="rId4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47"/>
      <p:bold r:id="rId48"/>
      <p:italic r:id="rId49"/>
      <p:boldItalic r:id="rId50"/>
    </p:embeddedFont>
    <p:embeddedFont>
      <p:font typeface="Segoe UI Black" panose="020B0A02040204020203" pitchFamily="34" charset="0"/>
      <p:bold r:id="rId51"/>
      <p:boldItalic r:id="rId52"/>
    </p:embeddedFont>
    <p:embeddedFont>
      <p:font typeface="Lato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85474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9643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article that we’ll be talking about today shows us how to build a simple neural network to perform textual entailment using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tensorflow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 are various tools that are required.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 forward, the article talks about a few important concepts that is used for entailment. We’ll look at them one by one.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3653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begin -&gt; Explain about the example, positive entailment</a:t>
            </a:r>
          </a:p>
        </p:txBody>
      </p:sp>
    </p:spTree>
    <p:extLst>
      <p:ext uri="{BB962C8B-B14F-4D97-AF65-F5344CB8AC3E}">
        <p14:creationId xmlns:p14="http://schemas.microsoft.com/office/powerpoint/2010/main" val="3538086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Char char="●"/>
              <a:tabLst/>
              <a:defRPr/>
            </a:pPr>
            <a:r>
              <a:rPr lang="en-US" dirty="0"/>
              <a:t>Before we begin -&gt; Explain about the example, negative entailment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5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Neural network mainly deals with the numbers so</a:t>
            </a:r>
          </a:p>
          <a:p>
            <a:r>
              <a:rPr lang="en-US" dirty="0"/>
              <a:t>Techniques</a:t>
            </a:r>
          </a:p>
        </p:txBody>
      </p:sp>
    </p:spTree>
    <p:extLst>
      <p:ext uri="{BB962C8B-B14F-4D97-AF65-F5344CB8AC3E}">
        <p14:creationId xmlns:p14="http://schemas.microsoft.com/office/powerpoint/2010/main" val="3025452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Cat as ID15477 and Canine as ID1655. these IDs are arbitrary and provide no info </a:t>
            </a:r>
            <a:r>
              <a:rPr lang="en-US" dirty="0" err="1"/>
              <a:t>abt</a:t>
            </a:r>
            <a:r>
              <a:rPr lang="en-US" dirty="0"/>
              <a:t> these words relations</a:t>
            </a:r>
          </a:p>
          <a:p>
            <a:r>
              <a:rPr lang="en-US" dirty="0"/>
              <a:t>More data to train statistical models. Thus using the vector representation we can easily over come this.</a:t>
            </a:r>
          </a:p>
          <a:p>
            <a:r>
              <a:rPr lang="en-US" dirty="0"/>
              <a:t>Thus the VSM represents words in a continuous vector space </a:t>
            </a:r>
          </a:p>
          <a:p>
            <a:r>
              <a:rPr lang="en-US" dirty="0"/>
              <a:t>Count based- works by computing the statistics as how often some word co-occurs with its neighbor word in a large text corpus, then all these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count-statistics down to a small, dense vector for each word.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Predictive model directly try to predict a word from its neighbors in terms of learned small dense embedding vectors.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71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are algorithmically similar but only diff is that CBOW predicts target words and skip-gram context words</a:t>
            </a:r>
          </a:p>
          <a:p>
            <a:r>
              <a:rPr lang="en-US" dirty="0"/>
              <a:t>Thus skip gram treats each context target pair as a new observation and tends to do better when we have a large data set</a:t>
            </a:r>
          </a:p>
        </p:txBody>
      </p:sp>
    </p:spTree>
    <p:extLst>
      <p:ext uri="{BB962C8B-B14F-4D97-AF65-F5344CB8AC3E}">
        <p14:creationId xmlns:p14="http://schemas.microsoft.com/office/powerpoint/2010/main" val="14075438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first form a data set of words and contexts.</a:t>
            </a:r>
          </a:p>
          <a:p>
            <a:r>
              <a:rPr lang="en-US" dirty="0"/>
              <a:t>Contexts can be anything like words to left or words to </a:t>
            </a:r>
            <a:r>
              <a:rPr lang="en-US" dirty="0" err="1"/>
              <a:t>oly</a:t>
            </a:r>
            <a:r>
              <a:rPr lang="en-US" dirty="0"/>
              <a:t> right to right or left</a:t>
            </a:r>
          </a:p>
          <a:p>
            <a:r>
              <a:rPr lang="en-US" dirty="0"/>
              <a:t>We will use the vanilla definition of the words as left and right.</a:t>
            </a:r>
          </a:p>
          <a:p>
            <a:r>
              <a:rPr lang="en-US" dirty="0"/>
              <a:t>We get the context-target pairs</a:t>
            </a:r>
          </a:p>
          <a:p>
            <a:r>
              <a:rPr lang="en-US" dirty="0"/>
              <a:t>Skip-grams inverts so we get as shown. Input-output pairs</a:t>
            </a:r>
          </a:p>
        </p:txBody>
      </p:sp>
    </p:spTree>
    <p:extLst>
      <p:ext uri="{BB962C8B-B14F-4D97-AF65-F5344CB8AC3E}">
        <p14:creationId xmlns:p14="http://schemas.microsoft.com/office/powerpoint/2010/main" val="2249207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484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/>
            <a:r>
              <a:rPr lang="en-US" dirty="0"/>
              <a:t>But this seems problematic as given two words they might exhibit more intricate relationships that might not be captured by the single number.</a:t>
            </a:r>
          </a:p>
          <a:p>
            <a:pPr marL="171450" indent="-171450"/>
            <a:r>
              <a:rPr lang="en-US" dirty="0"/>
              <a:t>Man can be regarded as similar to women as both belong to human beings. Other hand both as opposite when we compare man and women </a:t>
            </a:r>
            <a:r>
              <a:rPr lang="en-US" dirty="0" err="1"/>
              <a:t>wrt</a:t>
            </a:r>
            <a:r>
              <a:rPr lang="en-US" dirty="0"/>
              <a:t> gender</a:t>
            </a:r>
          </a:p>
          <a:p>
            <a:pPr marL="171450" indent="-171450"/>
            <a:r>
              <a:rPr lang="en-US" dirty="0" err="1"/>
              <a:t>Inorder</a:t>
            </a:r>
            <a:r>
              <a:rPr lang="en-US" dirty="0"/>
              <a:t> to catch this small quantitative </a:t>
            </a:r>
            <a:r>
              <a:rPr lang="en-US" dirty="0" err="1"/>
              <a:t>distingusibility</a:t>
            </a:r>
            <a:r>
              <a:rPr lang="en-US" dirty="0"/>
              <a:t> of man from women it is necessary for a model to associate more than a single no to a word pair.</a:t>
            </a:r>
          </a:p>
        </p:txBody>
      </p:sp>
    </p:spTree>
    <p:extLst>
      <p:ext uri="{BB962C8B-B14F-4D97-AF65-F5344CB8AC3E}">
        <p14:creationId xmlns:p14="http://schemas.microsoft.com/office/powerpoint/2010/main" val="10916779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en-US" dirty="0"/>
              <a:t>The co-</a:t>
            </a:r>
            <a:r>
              <a:rPr lang="en-US" dirty="0" err="1"/>
              <a:t>occurance</a:t>
            </a:r>
            <a:r>
              <a:rPr lang="en-US" dirty="0"/>
              <a:t> of probabilities of target word Ice and steam is given </a:t>
            </a:r>
          </a:p>
          <a:p>
            <a:pPr marL="171450" lvl="0" indent="-171450">
              <a:spcBef>
                <a:spcPts val="0"/>
              </a:spcBef>
            </a:pPr>
            <a:r>
              <a:rPr lang="en-US" dirty="0"/>
              <a:t>Ice occurs mainly with solid and steam with gas</a:t>
            </a:r>
          </a:p>
          <a:p>
            <a:pPr marL="171450" lvl="0" indent="-171450">
              <a:spcBef>
                <a:spcPts val="0"/>
              </a:spcBef>
            </a:pPr>
            <a:r>
              <a:rPr lang="en-US" dirty="0"/>
              <a:t>Also both occurs with water and infrequently with the unrelated word </a:t>
            </a:r>
            <a:r>
              <a:rPr lang="en-US" dirty="0" err="1"/>
              <a:t>fasion</a:t>
            </a:r>
            <a:endParaRPr lang="en-US" dirty="0"/>
          </a:p>
          <a:p>
            <a:pPr marL="171450" lvl="0" indent="-171450">
              <a:spcBef>
                <a:spcPts val="0"/>
              </a:spcBef>
            </a:pPr>
            <a:r>
              <a:rPr lang="en-US" dirty="0"/>
              <a:t>Thus by taking the ratios, we can easily cancel out the unrelated words as water and fashion Thus is </a:t>
            </a:r>
            <a:r>
              <a:rPr lang="en-US" dirty="0" err="1"/>
              <a:t>is</a:t>
            </a:r>
            <a:r>
              <a:rPr lang="en-US" dirty="0"/>
              <a:t> how the model is trained in Glove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412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261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5987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0051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</a:t>
            </a:r>
            <a:r>
              <a:rPr lang="en-US" dirty="0" err="1"/>
              <a:t>multiNLI</a:t>
            </a:r>
            <a:r>
              <a:rPr lang="en-US" dirty="0"/>
              <a:t> covers a range of genres if spoken &amp; written text and supports a distinctive cross-genre generalization evaluation</a:t>
            </a:r>
          </a:p>
        </p:txBody>
      </p:sp>
    </p:spTree>
    <p:extLst>
      <p:ext uri="{BB962C8B-B14F-4D97-AF65-F5344CB8AC3E}">
        <p14:creationId xmlns:p14="http://schemas.microsoft.com/office/powerpoint/2010/main" val="41976718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</a:p>
        </p:txBody>
      </p:sp>
    </p:spTree>
    <p:extLst>
      <p:ext uri="{BB962C8B-B14F-4D97-AF65-F5344CB8AC3E}">
        <p14:creationId xmlns:p14="http://schemas.microsoft.com/office/powerpoint/2010/main" val="7697136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article talks about how the computer visualizes the word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vectorization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We’ll be looking at that when we review the code.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next thing it talks about is the kind of network that is required for the task. 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unlike images, text can be sequential and cannot be constrained by size. 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instead of fully connected forward-feeding networks that take in one input value and simply run until it produces a single output, we need a recurrence network.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Recurrent Neural Network is a class of neural networks whose connections between neurons form a directed cycle.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feedforward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networks, RNN can use its internal “memory” to process a sequence of inputs, which makes it popular for processing sequential information.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problem with this form of recurrence is that, in practice, earlier data is completely drowned out by newer inputs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RNNs often fail to hold on to information for long periods of time and is known as the vanishing gradient problem.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we want to keep track of both sentences in the input pair, RNN is not suitable.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need something different and the simplest solution is to use LSTM.</a:t>
            </a:r>
          </a:p>
          <a:p>
            <a:pPr lvl="0"/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00962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 Short Term Memory network (LSTM) is a special type of RNN, which is capable of learning long-term dependencies.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89331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we use just LSTM layers and nothing more, the network might read a lot of meaning into common words and the model might become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overfitting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network might also not be able to differentiate between phrases “an animal” &amp; “the animal”.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we need some modification that reduces the generalization error and that is obtained by regularization.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30753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various techniques of regularization and the article talks about one called the dropout technique.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Dropout is a pattern that randomly drops different units from the LSTM layer.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very efficient because it trains multiple smaller networks and then combines them.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a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hyperparameter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p- which is the probability that a unit is kept during the training for a given iteration.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49482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29836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2538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Textual entailment in NLP is a directional relationship between text fragments.</a:t>
            </a:r>
          </a:p>
          <a:p>
            <a:pPr lvl="0"/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formally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the relation between a text and a hypothesis such that a human reading the T would infer that H is also true.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31443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1247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36307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Accuracy 20%</a:t>
            </a:r>
          </a:p>
          <a:p>
            <a:r>
              <a:rPr lang="en-US" dirty="0"/>
              <a:t>So open domain q/a systems returns a textual expression which is identified from a vast document collection as a response to a question asked in a NL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1930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Qp</a:t>
            </a:r>
            <a:r>
              <a:rPr lang="en-US" dirty="0"/>
              <a:t> – question submitted and extract a set od relevant words EAT to PR then AP</a:t>
            </a:r>
          </a:p>
          <a:p>
            <a:r>
              <a:rPr lang="en-US" dirty="0"/>
              <a:t>PR</a:t>
            </a:r>
          </a:p>
          <a:p>
            <a:r>
              <a:rPr lang="en-US" dirty="0"/>
              <a:t>AP</a:t>
            </a:r>
          </a:p>
          <a:p>
            <a:r>
              <a:rPr lang="en-US" dirty="0"/>
              <a:t>Method-3 : Question ?q logically entails another question ?q’</a:t>
            </a:r>
          </a:p>
        </p:txBody>
      </p:sp>
    </p:spTree>
    <p:extLst>
      <p:ext uri="{BB962C8B-B14F-4D97-AF65-F5344CB8AC3E}">
        <p14:creationId xmlns:p14="http://schemas.microsoft.com/office/powerpoint/2010/main" val="3163998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150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aim of this paper is to show a study on how textual entailment influences text summarization.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Follows 2 techniques.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21395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word frequency technique, they take the word count and then find out the frequencies. Calculate sentence scores.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TFi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frequency of the word and n is length of the sentence without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stopwords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91043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idea in entailment technique is to create a summary by choosing sentences that does not hold an entailment relation.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20922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388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Rouge</a:t>
            </a:r>
            <a:r>
              <a:rPr lang="en-US" baseline="0" dirty="0" smtClean="0"/>
              <a:t> is the tool used for analysis. </a:t>
            </a:r>
            <a:br>
              <a:rPr lang="en-US" baseline="0" dirty="0" smtClean="0"/>
            </a:br>
            <a:r>
              <a:rPr lang="en-US" baseline="0" dirty="0" smtClean="0"/>
              <a:t>We can see that the performance measures increase </a:t>
            </a:r>
            <a:r>
              <a:rPr lang="en-US" baseline="0" smtClean="0"/>
              <a:t>with entailment.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1440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person reading the text ___ can infer that the H is true. So this is a valid entailment.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425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126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423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3 different types of entailment. This slide shows the example of positive entailment.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includes all the cases of propositional synonymy and hyponymy.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5537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two dogs were in the park then there must be at least 2 canines.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Includes all cases of prop </a:t>
            </a:r>
            <a:r>
              <a:rPr lang="en-US" sz="11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antonymy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274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7272"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Neither of the sentences say anything about the other.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7759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Shape 1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 dirty="0"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 dirty="0"/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7" name="Shape 20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8" name="Shape 20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9" name="Shape 20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-GB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60" r:id="rId5"/>
    <p:sldLayoutId id="2147483661" r:id="rId6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Segoe UI Black" panose="020B0A02040204020203" pitchFamily="34" charset="0"/>
          <a:ea typeface="Segoe UI Black" panose="020B0A02040204020203" pitchFamily="34" charset="0"/>
          <a:cs typeface="Segoe UI Black" panose="020B0A02040204020203" pitchFamily="34" charset="0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688422" y="1862612"/>
            <a:ext cx="44598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Textual Entailment</a:t>
            </a:r>
          </a:p>
          <a:p>
            <a:r>
              <a: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	with TensorFlow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918359" y="4323708"/>
            <a:ext cx="3086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Amogh</a:t>
            </a:r>
            <a:r>
              <a:rPr lang="en-US" sz="16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Deexith</a:t>
            </a:r>
            <a:r>
              <a:rPr lang="en-US" sz="16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&amp; </a:t>
            </a:r>
            <a:r>
              <a:rPr lang="en-US" sz="16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Vishwas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{avenka35,dmysor3,vsreev2}@uic.edu</a:t>
            </a:r>
            <a:endParaRPr lang="en-US" sz="12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Prerequisites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The article illustrates us how to build a simple neural network </a:t>
            </a:r>
            <a:r>
              <a:rPr lang="en-US" sz="1800" dirty="0">
                <a:solidFill>
                  <a:schemeClr val="bg1"/>
                </a:solidFill>
              </a:rPr>
              <a:t>to perform textual entailment using TensorFlow.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We need: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 TensorFlow version 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Jupyter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Numpy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Matplotlib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TQDM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50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8A760DB-73FD-4F19-A99F-A4FEF070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Vectorization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5A35BC9-5F5F-41E1-9B7B-C85F97A5C2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Lato" panose="020B0604020202020204" charset="0"/>
                <a:cs typeface="Lato" panose="020B0604020202020204" charset="0"/>
              </a:rPr>
              <a:t>What ? Why we need Word Vectorization?</a:t>
            </a:r>
          </a:p>
          <a:p>
            <a:pPr>
              <a:buNone/>
            </a:pPr>
            <a:endParaRPr lang="en-US" sz="1800" dirty="0">
              <a:latin typeface="Lato" panose="020B0604020202020204" charset="0"/>
              <a:cs typeface="Lato" panose="020B0604020202020204" charset="0"/>
            </a:endParaRPr>
          </a:p>
          <a:p>
            <a:pPr>
              <a:buNone/>
            </a:pPr>
            <a:r>
              <a:rPr lang="en-US" sz="1800" dirty="0">
                <a:latin typeface="Lato" panose="020B0604020202020204" charset="0"/>
                <a:cs typeface="Lato" panose="020B0604020202020204" charset="0"/>
              </a:rPr>
              <a:t>Example: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Sentence 1 : Peter and Jade both were at the scene of the car crash.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Sentence 2: Multiple people saw the accident.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-&gt; Car Crash = Accident?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48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9FF79E-A67D-4E37-BA85-E4DEE925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Vectorization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2868B9A-649D-42B4-8486-8BBFF2834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sz="1800" dirty="0">
                <a:latin typeface="Lato" panose="020B0604020202020204" charset="0"/>
                <a:cs typeface="Lato" panose="020B0604020202020204" charset="0"/>
              </a:rPr>
              <a:t>Example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Sentence 1: Two dogs played in the park with the old 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Sentence 2: There was only one canine in the park that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-&gt; Canine = Dog??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Lato" panose="020B0604020202020204" charset="0"/>
              <a:cs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ato" panose="020B0604020202020204" charset="0"/>
                <a:cs typeface="Lato" panose="020B0604020202020204" charset="0"/>
              </a:rPr>
              <a:t>So we express words as numbers. But why? How?</a:t>
            </a:r>
          </a:p>
        </p:txBody>
      </p:sp>
    </p:spTree>
    <p:extLst>
      <p:ext uri="{BB962C8B-B14F-4D97-AF65-F5344CB8AC3E}">
        <p14:creationId xmlns:p14="http://schemas.microsoft.com/office/powerpoint/2010/main" val="57660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0659EE-DE47-45E5-BC8B-595D24F85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 model by </a:t>
            </a:r>
            <a:r>
              <a:rPr lang="en-US" dirty="0" err="1"/>
              <a:t>Mikolov</a:t>
            </a:r>
            <a:r>
              <a:rPr lang="en-US" dirty="0"/>
              <a:t> et 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7317AD4-FC0E-4A51-916D-12C6D7F30F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Why learn word embeddings?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Vector Space Models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  Count Based Methods</a:t>
            </a:r>
          </a:p>
          <a:p>
            <a:pPr marL="171450" lvl="2" indent="-1714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  Predictive Methods</a:t>
            </a:r>
          </a:p>
          <a:p>
            <a:pPr marL="171450" lvl="5" indent="-1714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  Continuous bag of wards Model</a:t>
            </a:r>
          </a:p>
          <a:p>
            <a:pPr marL="171450" lvl="5" indent="-1714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  Skip-gram Model</a:t>
            </a:r>
          </a:p>
        </p:txBody>
      </p:sp>
    </p:spTree>
    <p:extLst>
      <p:ext uri="{BB962C8B-B14F-4D97-AF65-F5344CB8AC3E}">
        <p14:creationId xmlns:p14="http://schemas.microsoft.com/office/powerpoint/2010/main" val="122829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68C59-4149-4438-B99D-EE8073313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Vectorization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13D0334-872A-4896-84B6-346D4EE5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67550"/>
            <a:ext cx="7038900" cy="3182200"/>
          </a:xfrm>
        </p:spPr>
        <p:txBody>
          <a:bodyPr/>
          <a:lstStyle/>
          <a:p>
            <a:r>
              <a:rPr lang="en-US" sz="1800" dirty="0"/>
              <a:t> Representation of words in a high-dimensional vector space</a:t>
            </a:r>
          </a:p>
          <a:p>
            <a:pPr>
              <a:spcAft>
                <a:spcPts val="800"/>
              </a:spcAft>
            </a:pPr>
            <a:r>
              <a:rPr lang="en-US" sz="1800" dirty="0"/>
              <a:t>Expressing word as numbers – character code</a:t>
            </a:r>
          </a:p>
          <a:p>
            <a:pPr lvl="1">
              <a:spcAft>
                <a:spcPts val="800"/>
              </a:spcAft>
            </a:pPr>
            <a:r>
              <a:rPr lang="en-US" sz="1800" dirty="0"/>
              <a:t>Canine – ID1578</a:t>
            </a:r>
          </a:p>
          <a:p>
            <a:pPr lvl="1"/>
            <a:r>
              <a:rPr lang="en-US" sz="1800" dirty="0"/>
              <a:t>Dog – ID1169</a:t>
            </a:r>
          </a:p>
          <a:p>
            <a:pPr marL="171450" indent="-171450">
              <a:spcAft>
                <a:spcPts val="800"/>
              </a:spcAft>
            </a:pPr>
            <a:r>
              <a:rPr lang="en-US" sz="1800" dirty="0"/>
              <a:t>Word2Vec Model – </a:t>
            </a:r>
            <a:r>
              <a:rPr lang="en-US" sz="1800" dirty="0" err="1"/>
              <a:t>Mikolov</a:t>
            </a:r>
            <a:r>
              <a:rPr lang="en-US" sz="1800" dirty="0"/>
              <a:t> et al </a:t>
            </a:r>
          </a:p>
          <a:p>
            <a:pPr marL="171450" lvl="1" indent="-171450">
              <a:spcAft>
                <a:spcPts val="800"/>
              </a:spcAft>
            </a:pPr>
            <a:r>
              <a:rPr lang="en-US" sz="1800" dirty="0"/>
              <a:t>Model is used for learning vector representations of words, called "word embeddings".</a:t>
            </a:r>
          </a:p>
          <a:p>
            <a:pPr marL="171450" lvl="1" indent="-171450">
              <a:spcAft>
                <a:spcPts val="800"/>
              </a:spcAft>
            </a:pPr>
            <a:endParaRPr lang="en-US" dirty="0"/>
          </a:p>
          <a:p>
            <a:pPr marL="171450" lvl="1" indent="-171450"/>
            <a:endParaRPr lang="en-US" dirty="0"/>
          </a:p>
          <a:p>
            <a:pPr marL="1714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8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2FA5FC2-6D34-4FAE-B168-FC06AD60D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</a:t>
            </a:r>
            <a:r>
              <a:rPr lang="en-US" dirty="0" err="1"/>
              <a:t>Vectorizaton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5AA273-2E54-4EA0-AA80-69B2ACA77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67550"/>
            <a:ext cx="7038900" cy="3182200"/>
          </a:xfrm>
        </p:spPr>
        <p:txBody>
          <a:bodyPr/>
          <a:lstStyle/>
          <a:p>
            <a:r>
              <a:rPr lang="en-US" sz="1800" dirty="0"/>
              <a:t>NLP systems treats words as discrete atomic symbols.</a:t>
            </a:r>
          </a:p>
          <a:p>
            <a:r>
              <a:rPr lang="en-US" sz="1800" dirty="0"/>
              <a:t>Unique discrete ID’s lead to data sparsity =&gt; more data to train</a:t>
            </a:r>
          </a:p>
          <a:p>
            <a:endParaRPr lang="en-US" sz="1800" dirty="0"/>
          </a:p>
          <a:p>
            <a:r>
              <a:rPr lang="en-US" sz="1800" dirty="0"/>
              <a:t>Vector Space Model</a:t>
            </a:r>
          </a:p>
          <a:p>
            <a:pPr marL="228600" lvl="4" indent="-228600">
              <a:buFont typeface="+mj-lt"/>
              <a:buAutoNum type="arabicPeriod"/>
            </a:pPr>
            <a:r>
              <a:rPr lang="en-US" sz="1800" dirty="0"/>
              <a:t>Count-based Method</a:t>
            </a:r>
          </a:p>
          <a:p>
            <a:pPr marL="228600" lvl="4" indent="-228600">
              <a:buFont typeface="+mj-lt"/>
              <a:buAutoNum type="arabicPeriod"/>
            </a:pPr>
            <a:r>
              <a:rPr lang="en-US" sz="1800" dirty="0"/>
              <a:t>Predictive Method</a:t>
            </a:r>
          </a:p>
          <a:p>
            <a:pPr marL="285750" lvl="2" indent="-285750">
              <a:buFont typeface="+mj-lt"/>
              <a:buAutoNum type="romanUcPeriod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2059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0204DE-9578-47F9-9223-AD3ED734E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4475ACD-25E1-4ECD-A483-79B6C0C43B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Computationally efficient predictive model for learning word embeddings from the raw text.</a:t>
            </a:r>
          </a:p>
          <a:p>
            <a:r>
              <a:rPr lang="en-US" sz="1800" dirty="0"/>
              <a:t>Two Flavors:</a:t>
            </a:r>
          </a:p>
          <a:p>
            <a:pPr marL="228600" lvl="1" indent="-228600">
              <a:buFont typeface="+mj-lt"/>
              <a:buAutoNum type="arabicPeriod"/>
            </a:pPr>
            <a:r>
              <a:rPr lang="en-US" sz="1800" dirty="0"/>
              <a:t>Continuous Bag of Words Model (CBOW)</a:t>
            </a:r>
          </a:p>
          <a:p>
            <a:pPr marL="228600" lvl="1" indent="-228600">
              <a:buFont typeface="+mj-lt"/>
              <a:buAutoNum type="arabicPeriod"/>
            </a:pPr>
            <a:r>
              <a:rPr lang="en-US" sz="1800" dirty="0"/>
              <a:t>Skip-gram Model</a:t>
            </a:r>
          </a:p>
        </p:txBody>
      </p:sp>
    </p:spTree>
    <p:extLst>
      <p:ext uri="{BB962C8B-B14F-4D97-AF65-F5344CB8AC3E}">
        <p14:creationId xmlns:p14="http://schemas.microsoft.com/office/powerpoint/2010/main" val="74498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BD11F5-B18E-4950-9A99-0E5BA65A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Skip-gram Model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DC2F5C7-50B3-468C-BDFB-0B2930B8A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215125"/>
            <a:ext cx="7038900" cy="2911200"/>
          </a:xfrm>
        </p:spPr>
        <p:txBody>
          <a:bodyPr/>
          <a:lstStyle/>
          <a:p>
            <a:pPr>
              <a:buNone/>
            </a:pPr>
            <a:r>
              <a:rPr lang="en-US" sz="1800" dirty="0">
                <a:latin typeface="+mn-lt"/>
              </a:rPr>
              <a:t>Ex: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 the quick brown fox jumped over the lazy dog</a:t>
            </a:r>
          </a:p>
          <a:p>
            <a:pPr lvl="3">
              <a:buNone/>
            </a:pPr>
            <a:r>
              <a:rPr lang="en-US" sz="1800" dirty="0">
                <a:latin typeface="+mn-lt"/>
              </a:rPr>
              <a:t>Data Set :</a:t>
            </a:r>
          </a:p>
          <a:p>
            <a:pPr marL="171450" lvl="4" indent="-1714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([the, brown], quick), ([quick, fox], brown), ([brown, jumped], fox), ...</a:t>
            </a:r>
          </a:p>
          <a:p>
            <a:pPr lvl="4">
              <a:buNone/>
            </a:pPr>
            <a:r>
              <a:rPr lang="en-US" sz="1800" dirty="0">
                <a:latin typeface="+mn-lt"/>
              </a:rPr>
              <a:t>Skip-Gram Model:</a:t>
            </a:r>
          </a:p>
          <a:p>
            <a:pPr marL="171450" lvl="4" indent="-1714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(quick, the), (quick, brown), (brown, quick), (brown, fox), ...</a:t>
            </a:r>
          </a:p>
        </p:txBody>
      </p:sp>
    </p:spTree>
    <p:extLst>
      <p:ext uri="{BB962C8B-B14F-4D97-AF65-F5344CB8AC3E}">
        <p14:creationId xmlns:p14="http://schemas.microsoft.com/office/powerpoint/2010/main" val="207677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47F66F-D57B-473B-8F5D-3939A0A7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</a:t>
            </a:r>
            <a:r>
              <a:rPr lang="en-US" dirty="0" err="1"/>
              <a:t>Vectorization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	with </a:t>
            </a:r>
            <a:r>
              <a:rPr lang="en-US" dirty="0" err="1"/>
              <a:t>TensorFlow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3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/>
              <a:t>GloVe</a:t>
            </a:r>
            <a:r>
              <a:rPr lang="en-US" dirty="0"/>
              <a:t>: Global Vectors for Word Representation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97500" y="1544156"/>
            <a:ext cx="6493267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Unsupervised learning algorithm for obtaining vector representations for words.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The </a:t>
            </a:r>
            <a:r>
              <a:rPr lang="en-US" sz="1800" dirty="0" err="1">
                <a:solidFill>
                  <a:schemeClr val="bg1"/>
                </a:solidFill>
              </a:rPr>
              <a:t>GloVe</a:t>
            </a:r>
            <a:r>
              <a:rPr lang="en-US" sz="1800" dirty="0">
                <a:solidFill>
                  <a:schemeClr val="bg1"/>
                </a:solidFill>
              </a:rPr>
              <a:t> model is trained on the non-zero entries of a global word-word co-occurrence matrix, which tabulates how frequently words co-occur with one another in a given corpus.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42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97500" y="1130936"/>
            <a:ext cx="649326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Understanding textual entailment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Prerequisites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Word Vectorization using TensorFlow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Glove &amp; SNLI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Overview of RNNs &amp; LSTM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Regularization &amp; Dropout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Code review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Applications and uses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26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A9262A5-47F1-46CE-A300-A885C358D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4611" y="1105552"/>
            <a:ext cx="7038900" cy="4372763"/>
          </a:xfrm>
        </p:spPr>
        <p:txBody>
          <a:bodyPr/>
          <a:lstStyle/>
          <a:p>
            <a:pPr>
              <a:spcAft>
                <a:spcPts val="800"/>
              </a:spcAft>
              <a:buNone/>
            </a:pPr>
            <a:r>
              <a:rPr lang="en-US" sz="1800" dirty="0">
                <a:latin typeface="+mn-lt"/>
              </a:rPr>
              <a:t> Nearest Neighbor:</a:t>
            </a:r>
          </a:p>
          <a:p>
            <a:pPr marL="171450" lvl="8" indent="-1714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i="1" dirty="0">
                <a:latin typeface="+mn-lt"/>
              </a:rPr>
              <a:t>Frog – </a:t>
            </a:r>
            <a:r>
              <a:rPr lang="en-US" sz="1800" dirty="0"/>
              <a:t>frogs – toad – </a:t>
            </a:r>
            <a:r>
              <a:rPr lang="en-US" sz="1800" dirty="0" err="1"/>
              <a:t>Litoria</a:t>
            </a:r>
            <a:r>
              <a:rPr lang="en-US" sz="1800" dirty="0"/>
              <a:t> – rana – lizard</a:t>
            </a:r>
          </a:p>
          <a:p>
            <a:pPr marL="171450" lvl="8" indent="-1714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Euclidean Distance or Cosine similarity </a:t>
            </a:r>
          </a:p>
          <a:p>
            <a:pPr>
              <a:buNone/>
            </a:pPr>
            <a:r>
              <a:rPr lang="en-US" sz="1800" dirty="0">
                <a:latin typeface="+mn-lt"/>
              </a:rPr>
              <a:t>Linear Substructure</a:t>
            </a:r>
          </a:p>
          <a:p>
            <a:r>
              <a:rPr lang="en-US" sz="1800" dirty="0"/>
              <a:t>Similarity metrices produce a single scalar that quantifies the relatedness of words</a:t>
            </a:r>
          </a:p>
          <a:p>
            <a:pPr>
              <a:spcAft>
                <a:spcPts val="800"/>
              </a:spcAft>
            </a:pPr>
            <a:r>
              <a:rPr lang="en-US" sz="1800" dirty="0"/>
              <a:t>Example: </a:t>
            </a:r>
          </a:p>
          <a:p>
            <a:pPr lvl="1">
              <a:spcAft>
                <a:spcPts val="800"/>
              </a:spcAft>
            </a:pPr>
            <a:r>
              <a:rPr lang="en-US" sz="1800" dirty="0"/>
              <a:t>Man = Women =&gt; Human beings</a:t>
            </a:r>
          </a:p>
          <a:p>
            <a:pPr lvl="1">
              <a:spcAft>
                <a:spcPts val="800"/>
              </a:spcAft>
            </a:pPr>
            <a:r>
              <a:rPr lang="en-US" sz="1800" dirty="0"/>
              <a:t>Man X Women =&gt; Gender</a:t>
            </a:r>
          </a:p>
          <a:p>
            <a:endParaRPr lang="en-US" sz="1800" dirty="0"/>
          </a:p>
        </p:txBody>
      </p:sp>
      <p:sp>
        <p:nvSpPr>
          <p:cNvPr id="5" name="Shape 248"/>
          <p:cNvSpPr txBox="1">
            <a:spLocks/>
          </p:cNvSpPr>
          <p:nvPr/>
        </p:nvSpPr>
        <p:spPr>
          <a:xfrm>
            <a:off x="1254611" y="191452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 err="1"/>
              <a:t>GloVe</a:t>
            </a:r>
            <a:r>
              <a:rPr lang="en-US" dirty="0"/>
              <a:t>: Global Vectors for Word Representation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49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/>
              <a:t>GloVe</a:t>
            </a:r>
            <a:r>
              <a:rPr lang="en-US" dirty="0"/>
              <a:t>: Global Vectors for Word Representation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97500" y="1544156"/>
            <a:ext cx="6493267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Model overview: Here are some actual probabilities from a 6 billion word corpus: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181" y="2733674"/>
            <a:ext cx="7324903" cy="169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1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The Stanford Natural Language Inference (SNLI) Corpus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297500" y="1749640"/>
            <a:ext cx="6493267" cy="2078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Supporting the task of natural language inference (NLI), also known as recognizing textual entailment (RTE).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Collection of 570k human written English sentence pairs manually labeled.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71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A29B07-A561-45EC-A9A0-26F48FB04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166298"/>
            <a:ext cx="7038900" cy="524656"/>
          </a:xfrm>
        </p:spPr>
        <p:txBody>
          <a:bodyPr/>
          <a:lstStyle/>
          <a:p>
            <a:r>
              <a:rPr lang="en-US" dirty="0"/>
              <a:t>SNLI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99F8F1F-451F-4376-A872-D33BD72D0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923926"/>
            <a:ext cx="7038900" cy="3947877"/>
          </a:xfrm>
        </p:spPr>
        <p:txBody>
          <a:bodyPr/>
          <a:lstStyle/>
          <a:p>
            <a:pPr>
              <a:buNone/>
            </a:pPr>
            <a:r>
              <a:rPr lang="en-US" dirty="0"/>
              <a:t>Sample: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0C04D212-D0F4-4E23-BAFE-45489589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00" y="1767155"/>
            <a:ext cx="6785965" cy="18480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A44ADB0-9B12-4815-A0DA-679D1D4A6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501" y="3615226"/>
            <a:ext cx="6785964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5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Working with Stanford’s </a:t>
            </a:r>
            <a:r>
              <a:rPr lang="en-US" b="1" dirty="0" err="1"/>
              <a:t>GloVe</a:t>
            </a:r>
            <a:r>
              <a:rPr lang="en-US" b="1" dirty="0"/>
              <a:t> word </a:t>
            </a:r>
            <a:r>
              <a:rPr lang="en-US" b="1" dirty="0" err="1"/>
              <a:t>vectorization</a:t>
            </a:r>
            <a:r>
              <a:rPr lang="en-US" b="1" dirty="0"/>
              <a:t> + SNLI data set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544156"/>
            <a:ext cx="6493267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The code is designed to work with the pre-trained data for Stanford’s </a:t>
            </a:r>
            <a:r>
              <a:rPr lang="en-US" sz="1800" dirty="0" err="1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GloVe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 word </a:t>
            </a:r>
            <a:r>
              <a:rPr lang="en-US" sz="1800" dirty="0" err="1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vectorization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We’ll be using the six-billion-token Wikipedia 2014 + </a:t>
            </a:r>
            <a:r>
              <a:rPr lang="en-US" sz="1800" dirty="0" err="1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Gigaword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 5 vectors among others (Common Crawl, Twitter </a:t>
            </a:r>
            <a:r>
              <a:rPr lang="en-US" sz="1800" dirty="0" err="1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etc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We'll be using the development set in the interest of speed (it has only 10,000 sentence pairs)</a:t>
            </a:r>
          </a:p>
        </p:txBody>
      </p:sp>
    </p:spTree>
    <p:extLst>
      <p:ext uri="{BB962C8B-B14F-4D97-AF65-F5344CB8AC3E}">
        <p14:creationId xmlns:p14="http://schemas.microsoft.com/office/powerpoint/2010/main" val="28391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9A3D447-758A-4816-A951-4741AD3D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MultiNLI</a:t>
            </a:r>
            <a:r>
              <a:rPr lang="en-US" dirty="0"/>
              <a:t>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19AF390-015D-43A2-910B-4E0FF085D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Modeled over SNLI</a:t>
            </a:r>
          </a:p>
          <a:p>
            <a:r>
              <a:rPr lang="en-US" sz="1800" dirty="0"/>
              <a:t>Collection of 433K sentence </a:t>
            </a:r>
            <a:r>
              <a:rPr lang="en-US" sz="1800" dirty="0" err="1"/>
              <a:t>pairsre</a:t>
            </a:r>
            <a:endParaRPr lang="en-US" sz="1800" dirty="0"/>
          </a:p>
          <a:p>
            <a:r>
              <a:rPr lang="en-US" sz="1800" dirty="0"/>
              <a:t>Only difference with SNLI is “Genres”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61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7E1F9A-65B3-46A5-95D5-1648D26AE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147170"/>
            <a:ext cx="7038900" cy="914100"/>
          </a:xfrm>
        </p:spPr>
        <p:txBody>
          <a:bodyPr/>
          <a:lstStyle/>
          <a:p>
            <a:r>
              <a:rPr lang="en-US" dirty="0" err="1"/>
              <a:t>MultiNLI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966" y="711670"/>
            <a:ext cx="6247864" cy="403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9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Vanilla RNNs &amp; vanishing gradient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390043"/>
            <a:ext cx="64932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In practice, earlier data is completely drowned out by newer inputs and information that doesn’t end up being nearly as important.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Recurrent neural networks often fail to hold on to information for long periods of time </a:t>
            </a:r>
            <a:r>
              <a:rPr lang="en-US" sz="1600" dirty="0" smtClean="0">
                <a:solidFill>
                  <a:schemeClr val="bg1"/>
                </a:solidFill>
              </a:rPr>
              <a:t>and </a:t>
            </a:r>
            <a:r>
              <a:rPr lang="en-US" sz="1600" dirty="0">
                <a:solidFill>
                  <a:schemeClr val="bg1"/>
                </a:solidFill>
              </a:rPr>
              <a:t>is known as the vanishing gradient problem.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Since we want to keep track of both sentences in the input pair, vanilla RNNs is not suitable.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Simplest solution is to use the LSTM.</a:t>
            </a:r>
          </a:p>
        </p:txBody>
      </p:sp>
    </p:spTree>
    <p:extLst>
      <p:ext uri="{BB962C8B-B14F-4D97-AF65-F5344CB8AC3E}">
        <p14:creationId xmlns:p14="http://schemas.microsoft.com/office/powerpoint/2010/main" val="334890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Utilizing LSTM</a:t>
            </a:r>
          </a:p>
        </p:txBody>
      </p:sp>
      <p:pic>
        <p:nvPicPr>
          <p:cNvPr id="1026" name="Picture 2" descr="https://d3ansictanv2wj.cloudfront.net/Figure_3-91a9d52b6ce666c7b66f2a046221ff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018" y="774600"/>
            <a:ext cx="4778538" cy="257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81034" y="1475040"/>
            <a:ext cx="27505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network makes a decision on how much the current values can affect the memory by an “input gate” (it).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1034" y="3517341"/>
            <a:ext cx="78842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Makes another decision on what memory (</a:t>
            </a:r>
            <a:r>
              <a:rPr lang="en-US" sz="1600" dirty="0" err="1">
                <a:solidFill>
                  <a:schemeClr val="bg1"/>
                </a:solidFill>
              </a:rPr>
              <a:t>ct</a:t>
            </a:r>
            <a:r>
              <a:rPr lang="en-US" sz="1600" dirty="0">
                <a:solidFill>
                  <a:schemeClr val="bg1"/>
                </a:solidFill>
              </a:rPr>
              <a:t>) is forgotten by an appropriately named “forget gate” (</a:t>
            </a:r>
            <a:r>
              <a:rPr lang="en-US" sz="1600" dirty="0" err="1">
                <a:solidFill>
                  <a:schemeClr val="bg1"/>
                </a:solidFill>
              </a:rPr>
              <a:t>ft</a:t>
            </a:r>
            <a:r>
              <a:rPr lang="en-US" sz="1600" dirty="0">
                <a:solidFill>
                  <a:schemeClr val="bg1"/>
                </a:solidFill>
              </a:rPr>
              <a:t>).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Finally makes a third decision on what parts of memory are sent to the next </a:t>
            </a:r>
            <a:r>
              <a:rPr lang="en-US" sz="1600" dirty="0" err="1">
                <a:solidFill>
                  <a:schemeClr val="bg1"/>
                </a:solidFill>
              </a:rPr>
              <a:t>timestep</a:t>
            </a: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ht</a:t>
            </a:r>
            <a:r>
              <a:rPr lang="en-US" sz="1600" dirty="0">
                <a:solidFill>
                  <a:schemeClr val="bg1"/>
                </a:solidFill>
              </a:rPr>
              <a:t>) by an “output gate” (</a:t>
            </a:r>
            <a:r>
              <a:rPr lang="en-US" sz="1600" dirty="0" err="1">
                <a:solidFill>
                  <a:schemeClr val="bg1"/>
                </a:solidFill>
              </a:rPr>
              <a:t>ot</a:t>
            </a:r>
            <a:r>
              <a:rPr lang="en-US" sz="1600" dirty="0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6868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Need for regularization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43388" y="1307850"/>
            <a:ext cx="763074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The network </a:t>
            </a:r>
            <a:r>
              <a:rPr lang="en-US" sz="1800" dirty="0">
                <a:solidFill>
                  <a:schemeClr val="bg1"/>
                </a:solidFill>
              </a:rPr>
              <a:t>might read a lot of meaning into common, but inconsequential, words like “a,” “the,” and “and.”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The network might incorrectly output negative entailment if one sentence uses the phrase “an animal” and the other uses “the animal”.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We need to regulate to see if individual words end up being important to the meaning as a whole.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67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Intro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30936"/>
            <a:ext cx="64932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Textual entailment is defined as a relation between two natural language sentences (a </a:t>
            </a:r>
            <a:r>
              <a:rPr lang="en-US" sz="1800" dirty="0" smtClean="0">
                <a:solidFill>
                  <a:schemeClr val="bg1"/>
                </a:solidFill>
              </a:rPr>
              <a:t>text T </a:t>
            </a:r>
            <a:r>
              <a:rPr lang="en-US" sz="1800" dirty="0">
                <a:solidFill>
                  <a:schemeClr val="bg1"/>
                </a:solidFill>
              </a:rPr>
              <a:t>and a hypothesis H) that holds if a human reading </a:t>
            </a:r>
            <a:r>
              <a:rPr lang="en-US" sz="1800" dirty="0" smtClean="0">
                <a:solidFill>
                  <a:schemeClr val="bg1"/>
                </a:solidFill>
              </a:rPr>
              <a:t>T </a:t>
            </a:r>
            <a:r>
              <a:rPr lang="en-US" sz="1800" dirty="0">
                <a:solidFill>
                  <a:schemeClr val="bg1"/>
                </a:solidFill>
              </a:rPr>
              <a:t>would infer that H is most likely true. </a:t>
            </a:r>
            <a:endParaRPr lang="en-US" sz="1800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I</a:t>
            </a:r>
            <a:r>
              <a:rPr lang="en-US" sz="1800" dirty="0" smtClean="0">
                <a:solidFill>
                  <a:schemeClr val="bg1"/>
                </a:solidFill>
              </a:rPr>
              <a:t>ntroduced </a:t>
            </a:r>
            <a:r>
              <a:rPr lang="en-US" sz="1800" dirty="0">
                <a:solidFill>
                  <a:schemeClr val="bg1"/>
                </a:solidFill>
              </a:rPr>
              <a:t>by Dagan et al. (2005) as a concept that corresponds </a:t>
            </a:r>
            <a:r>
              <a:rPr lang="en-US" sz="1800" dirty="0" smtClean="0">
                <a:solidFill>
                  <a:schemeClr val="bg1"/>
                </a:solidFill>
              </a:rPr>
              <a:t>to logical reasoning.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76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Implementing dropout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43388" y="1307850"/>
            <a:ext cx="76307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Dropout is a regularization pattern in neural network design that revolves around dropping randomly selected hidden and visible units.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Dropout on “standard” layers is useful as it effectively trains multiple smaller networks and then combines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A dropout layer has one </a:t>
            </a:r>
            <a:r>
              <a:rPr lang="en-US" sz="1800" dirty="0" err="1">
                <a:solidFill>
                  <a:schemeClr val="bg1"/>
                </a:solidFill>
              </a:rPr>
              <a:t>hyperparameter</a:t>
            </a:r>
            <a:r>
              <a:rPr lang="en-US" sz="1800" dirty="0">
                <a:solidFill>
                  <a:schemeClr val="bg1"/>
                </a:solidFill>
              </a:rPr>
              <a:t> known as p - probability that each unit is kept in the network for that iteration of training.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37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Implementing dropout</a:t>
            </a:r>
          </a:p>
        </p:txBody>
      </p:sp>
      <p:pic>
        <p:nvPicPr>
          <p:cNvPr id="1026" name="Picture 2" descr="https://cdn-images-1.medium.com/max/1600/1*vzO0db8SFLuklsntgsRBA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3299" y="1198562"/>
            <a:ext cx="4998525" cy="307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48002" y="4476750"/>
            <a:ext cx="42691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Overfitting</a:t>
            </a:r>
            <a:r>
              <a:rPr lang="en-US" dirty="0">
                <a:solidFill>
                  <a:schemeClr val="bg1"/>
                </a:solidFill>
              </a:rPr>
              <a:t> symptom: Testing error &gt;&gt; Training error</a:t>
            </a:r>
          </a:p>
        </p:txBody>
      </p:sp>
    </p:spTree>
    <p:extLst>
      <p:ext uri="{BB962C8B-B14F-4D97-AF65-F5344CB8AC3E}">
        <p14:creationId xmlns:p14="http://schemas.microsoft.com/office/powerpoint/2010/main" val="373003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Implementing dropout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680278" y="4467225"/>
            <a:ext cx="36663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Dropout layer with probability of keeping 0.5</a:t>
            </a:r>
          </a:p>
        </p:txBody>
      </p:sp>
      <p:pic>
        <p:nvPicPr>
          <p:cNvPr id="2050" name="Picture 2" descr="https://cdn-images-1.medium.com/max/1600/1*IrdJ5PghD9YoOyVAQ73MJw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819" y="1307850"/>
            <a:ext cx="5165306" cy="300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10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b="1" dirty="0"/>
              <a:t>Implementing dropout</a:t>
            </a:r>
          </a:p>
        </p:txBody>
      </p:sp>
      <p:pic>
        <p:nvPicPr>
          <p:cNvPr id="2050" name="Picture 2" descr="network during trai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500" y="1021660"/>
            <a:ext cx="6551956" cy="331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55496" y="4442279"/>
            <a:ext cx="7695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Shows the difference between a fully connected network without dropout and a fully connected network with dropout during one iteration of training.</a:t>
            </a:r>
          </a:p>
        </p:txBody>
      </p:sp>
    </p:spTree>
    <p:extLst>
      <p:ext uri="{BB962C8B-B14F-4D97-AF65-F5344CB8AC3E}">
        <p14:creationId xmlns:p14="http://schemas.microsoft.com/office/powerpoint/2010/main" val="264835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Applications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 very useful component in much larger applications.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Question-Answering systems may use textual entailment to verify an answer from stored information.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Textual entailment may also enhance document summarization.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Typically entailment is used as part of a larger system, for example in a prediction system to filter out trivial or obvious predictions.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14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3F954E-4C9C-45DC-975B-F2330E6C0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</p:spPr>
        <p:txBody>
          <a:bodyPr/>
          <a:lstStyle/>
          <a:p>
            <a:r>
              <a:rPr lang="en-US" dirty="0"/>
              <a:t>QA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0A14C83-8950-459C-AD28-12F7ADF1B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275" y="2232300"/>
            <a:ext cx="7038900" cy="2911200"/>
          </a:xfrm>
        </p:spPr>
        <p:txBody>
          <a:bodyPr/>
          <a:lstStyle/>
          <a:p>
            <a:pPr>
              <a:buNone/>
            </a:pPr>
            <a:endParaRPr lang="en-US" sz="180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About Open-Domain Q/A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How does a Q/A system work?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E0A14C83-8950-459C-AD28-12F7ADF1BA2A}"/>
              </a:ext>
            </a:extLst>
          </p:cNvPr>
          <p:cNvSpPr txBox="1">
            <a:spLocks/>
          </p:cNvSpPr>
          <p:nvPr/>
        </p:nvSpPr>
        <p:spPr>
          <a:xfrm>
            <a:off x="1297500" y="1545975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buFont typeface="Lato"/>
              <a:buNone/>
            </a:pPr>
            <a:r>
              <a:rPr lang="en-US" sz="1800" dirty="0"/>
              <a:t>“Methods for Using Textual Entailment in Open-Domain Question Answering”</a:t>
            </a:r>
          </a:p>
          <a:p>
            <a:pPr algn="ctr">
              <a:buFont typeface="Lato"/>
              <a:buNone/>
            </a:pPr>
            <a:r>
              <a:rPr lang="en-US" sz="1400" dirty="0"/>
              <a:t>https://aclanthology.info/pdf/P/P06/P06-1114.pdf 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433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487E30-8CE6-46E4-9D7C-8D1E6B47C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TE in Q/A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3722E74-9E06-443A-891D-D6CE73E0B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758" y="970643"/>
            <a:ext cx="7342384" cy="405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3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4ECAF1-552D-4A2D-805D-6986E2EE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Q/A methods: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CDDEB1E-FFAC-4B5B-BF37-7F3D1159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307850"/>
            <a:ext cx="7038900" cy="2911200"/>
          </a:xfrm>
        </p:spPr>
        <p:txBody>
          <a:bodyPr/>
          <a:lstStyle/>
          <a:p>
            <a:pPr>
              <a:buNone/>
            </a:pPr>
            <a:r>
              <a:rPr lang="en-US" sz="1800" dirty="0">
                <a:latin typeface="+mn-lt"/>
              </a:rPr>
              <a:t>Method 1: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00" y="1947060"/>
            <a:ext cx="7932292" cy="268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898025-FA0B-44A1-AAF1-0AB4500C7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285750"/>
            <a:ext cx="7038900" cy="4193000"/>
          </a:xfrm>
        </p:spPr>
        <p:txBody>
          <a:bodyPr/>
          <a:lstStyle/>
          <a:p>
            <a:pPr>
              <a:buNone/>
            </a:pPr>
            <a:r>
              <a:rPr lang="en-US" sz="1600" dirty="0">
                <a:latin typeface="+mn-lt"/>
              </a:rPr>
              <a:t>Method 2:</a:t>
            </a:r>
          </a:p>
          <a:p>
            <a:pPr>
              <a:buNone/>
            </a:pPr>
            <a:endParaRPr lang="en-US" sz="16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B0F6603-7091-460E-A252-1918C4D7F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691" y="1230725"/>
            <a:ext cx="4728387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9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AA206FF-E0D0-4B7D-BF13-622B90F17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8450" y="171450"/>
            <a:ext cx="7038900" cy="4457700"/>
          </a:xfrm>
        </p:spPr>
        <p:txBody>
          <a:bodyPr/>
          <a:lstStyle/>
          <a:p>
            <a:pPr>
              <a:buNone/>
            </a:pPr>
            <a:r>
              <a:rPr lang="en-US" sz="1600" dirty="0">
                <a:latin typeface="+mn-lt"/>
              </a:rPr>
              <a:t>Method</a:t>
            </a:r>
            <a:r>
              <a:rPr lang="en-US" dirty="0">
                <a:latin typeface="+mn-lt"/>
              </a:rPr>
              <a:t> 3:</a:t>
            </a:r>
          </a:p>
          <a:p>
            <a:pPr>
              <a:buNone/>
            </a:pPr>
            <a:endParaRPr lang="en-US" dirty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450" y="738187"/>
            <a:ext cx="7534275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4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Intro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30936"/>
            <a:ext cx="64932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Example: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 = Brutus killed Caesar.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H = Caesar is dead.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It can be logically inferred from the given text that the hypothesis holds true.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The logical inferences are referred to as entailment.</a:t>
            </a:r>
          </a:p>
        </p:txBody>
      </p:sp>
    </p:spTree>
    <p:extLst>
      <p:ext uri="{BB962C8B-B14F-4D97-AF65-F5344CB8AC3E}">
        <p14:creationId xmlns:p14="http://schemas.microsoft.com/office/powerpoint/2010/main" val="368818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Text summarization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“A Text Summarization Approach under the Influence of Textual Entailment”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https://pdfs.semanticscholar.org/a75a/2e8ebdd452234658b884d73fadd5bec0a9e1.pdf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 summary can be defined as a text that is produced from one or more texts, that contains a significant portion of the information in the original text(s), and that is no longer than half of the original text(s).</a:t>
            </a:r>
          </a:p>
        </p:txBody>
      </p:sp>
    </p:spTree>
    <p:extLst>
      <p:ext uri="{BB962C8B-B14F-4D97-AF65-F5344CB8AC3E}">
        <p14:creationId xmlns:p14="http://schemas.microsoft.com/office/powerpoint/2010/main" val="914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Text summarization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Use two different resources to generate extracts of single documents: word-frequency and textual entailment.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Word-Frequency: Employ a technique based on the word’s frequency which assumes that the more times a word appears in a document, the more relevant become the sentences that contain this word.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841" y="3446733"/>
            <a:ext cx="3648584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7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Text summarization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307850"/>
            <a:ext cx="64932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TEXTUAL ENTAILMENT: 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The main idea here is to make up a preliminary summary by the sentences of the text that does not hold an entailment relation.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The final summary obtained by the processed entailment inferences comprises the sentences that are not entailed by the accumulated summary of the previous non-entailed sentences (</a:t>
            </a:r>
            <a:r>
              <a:rPr lang="en-US" sz="1600" dirty="0" err="1">
                <a:solidFill>
                  <a:schemeClr val="bg1"/>
                </a:solidFill>
              </a:rPr>
              <a:t>i.e</a:t>
            </a:r>
            <a:r>
              <a:rPr lang="en-US" sz="1600" dirty="0">
                <a:solidFill>
                  <a:schemeClr val="bg1"/>
                </a:solidFill>
              </a:rPr>
              <a:t> S1, S2, S3 and S6 regarding the above example)</a:t>
            </a:r>
          </a:p>
        </p:txBody>
      </p:sp>
    </p:spTree>
    <p:extLst>
      <p:ext uri="{BB962C8B-B14F-4D97-AF65-F5344CB8AC3E}">
        <p14:creationId xmlns:p14="http://schemas.microsoft.com/office/powerpoint/2010/main" val="128031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Text summarization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500" y="1072043"/>
            <a:ext cx="6561754" cy="363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8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Text summarization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500" y="1399907"/>
            <a:ext cx="7070892" cy="314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2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Entailment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30936"/>
            <a:ext cx="64932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Formally, entailment is defined as any true inference from any given proposition.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The logical symbol for entailment is </a:t>
            </a:r>
            <a:r>
              <a:rPr lang="en-US" sz="2400" b="1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|=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If a given proposition(text) p is true, then it may entail many other propositions(</a:t>
            </a:r>
            <a:r>
              <a:rPr lang="en-US" sz="1800" dirty="0" err="1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q,r,s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..)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For a proposition to entail any other proposition, a set of conditions have to be satisfied. </a:t>
            </a:r>
          </a:p>
        </p:txBody>
      </p:sp>
    </p:spTree>
    <p:extLst>
      <p:ext uri="{BB962C8B-B14F-4D97-AF65-F5344CB8AC3E}">
        <p14:creationId xmlns:p14="http://schemas.microsoft.com/office/powerpoint/2010/main" val="190982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Entailment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30936"/>
            <a:ext cx="649326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 = Brutus killed Caesar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q = Caesar is dead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 |= q  =&gt; p has to be true and q has to be true.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Entailment is a logical relationship between two propositions such that truth of p guarantees the truth of q. Also the falsity of q guarantees the falsity of p.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 |= q </a:t>
            </a:r>
            <a:r>
              <a:rPr lang="en-US" sz="1800" dirty="0">
                <a:solidFill>
                  <a:srgbClr val="FF0000"/>
                </a:solidFill>
                <a:latin typeface="Lato" panose="020B0604020202020204" charset="0"/>
                <a:cs typeface="Lato" panose="020B0604020202020204" charset="0"/>
              </a:rPr>
              <a:t>IFF </a:t>
            </a: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 = true and q = true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87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Entailment relations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896183"/>
            <a:ext cx="6493267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Positive entailment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It is basically a propositional hyponymy or a propositional synonymy.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 = Jack and Jill went up the hill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H = Multiple people went up the hill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Includes all cases of: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 p |= q and q |= p (propositional synonymy)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 p |= q (propositional hyponymy)</a:t>
            </a:r>
          </a:p>
        </p:txBody>
      </p:sp>
    </p:spTree>
    <p:extLst>
      <p:ext uri="{BB962C8B-B14F-4D97-AF65-F5344CB8AC3E}">
        <p14:creationId xmlns:p14="http://schemas.microsoft.com/office/powerpoint/2010/main" val="158897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Entailment relations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Negative entailment / Contradictions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Case of propositional antonymy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 = </a:t>
            </a:r>
            <a:r>
              <a:rPr lang="en-US" sz="1800" dirty="0">
                <a:solidFill>
                  <a:schemeClr val="bg1"/>
                </a:solidFill>
              </a:rPr>
              <a:t>Two dogs played in the park with the old man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H = </a:t>
            </a:r>
            <a:r>
              <a:rPr lang="en-US" sz="1800" dirty="0">
                <a:solidFill>
                  <a:schemeClr val="bg1"/>
                </a:solidFill>
              </a:rPr>
              <a:t>There was only one canine in the park that day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Includes all cases of: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 p |= ~q (propositional antonymy)</a:t>
            </a:r>
          </a:p>
        </p:txBody>
      </p:sp>
    </p:spTree>
    <p:extLst>
      <p:ext uri="{BB962C8B-B14F-4D97-AF65-F5344CB8AC3E}">
        <p14:creationId xmlns:p14="http://schemas.microsoft.com/office/powerpoint/2010/main" val="25032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Entailment relations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7500" y="1122215"/>
            <a:ext cx="64932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Neutral entailment 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T = </a:t>
            </a:r>
            <a:r>
              <a:rPr lang="en-US" sz="1800" dirty="0">
                <a:solidFill>
                  <a:schemeClr val="bg1"/>
                </a:solidFill>
              </a:rPr>
              <a:t>The kids love ice cream.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Lato" panose="020B0604020202020204" charset="0"/>
                <a:cs typeface="Lato" panose="020B0604020202020204" charset="0"/>
              </a:rPr>
              <a:t>H = </a:t>
            </a:r>
            <a:r>
              <a:rPr lang="en-US" sz="1800" dirty="0">
                <a:solidFill>
                  <a:schemeClr val="bg1"/>
                </a:solidFill>
              </a:rPr>
              <a:t>I played baseball with the kids</a:t>
            </a: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The first sentence says nothing about the truth or falsehood of the second—implying neutral entailment.</a:t>
            </a:r>
            <a:endParaRPr lang="en-US" sz="18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68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3964</TotalTime>
  <Words>2624</Words>
  <Application>Microsoft Office PowerPoint</Application>
  <PresentationFormat>On-screen Show (16:9)</PresentationFormat>
  <Paragraphs>281</Paragraphs>
  <Slides>44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Montserrat</vt:lpstr>
      <vt:lpstr>Segoe UI Black</vt:lpstr>
      <vt:lpstr>Arial</vt:lpstr>
      <vt:lpstr>Lato</vt:lpstr>
      <vt:lpstr>Focus</vt:lpstr>
      <vt:lpstr>PowerPoint Presentation</vt:lpstr>
      <vt:lpstr>Outline</vt:lpstr>
      <vt:lpstr>Intro</vt:lpstr>
      <vt:lpstr>Intro</vt:lpstr>
      <vt:lpstr>Entailment</vt:lpstr>
      <vt:lpstr>Entailment</vt:lpstr>
      <vt:lpstr>Entailment relations</vt:lpstr>
      <vt:lpstr>Entailment relations</vt:lpstr>
      <vt:lpstr>Entailment relations</vt:lpstr>
      <vt:lpstr>Prerequisites</vt:lpstr>
      <vt:lpstr>Word Vectorization</vt:lpstr>
      <vt:lpstr>Word Vectorization </vt:lpstr>
      <vt:lpstr>Word2Vec model by Mikolov et al</vt:lpstr>
      <vt:lpstr>Word Vectorization</vt:lpstr>
      <vt:lpstr>Word Vectorizaton</vt:lpstr>
      <vt:lpstr>Word2Vec </vt:lpstr>
      <vt:lpstr>The Skip-gram Model </vt:lpstr>
      <vt:lpstr>Word Vectorization   with TensorFlow</vt:lpstr>
      <vt:lpstr>GloVe: Global Vectors for Word Representation</vt:lpstr>
      <vt:lpstr>PowerPoint Presentation</vt:lpstr>
      <vt:lpstr>GloVe: Global Vectors for Word Representation</vt:lpstr>
      <vt:lpstr>The Stanford Natural Language Inference (SNLI) Corpus</vt:lpstr>
      <vt:lpstr>SNLI</vt:lpstr>
      <vt:lpstr>Working with Stanford’s GloVe word vectorization + SNLI data set</vt:lpstr>
      <vt:lpstr>MultiNLI </vt:lpstr>
      <vt:lpstr>MultiNLI</vt:lpstr>
      <vt:lpstr>Vanilla RNNs &amp; vanishing gradient problem</vt:lpstr>
      <vt:lpstr>Utilizing LSTM</vt:lpstr>
      <vt:lpstr>Need for regularization</vt:lpstr>
      <vt:lpstr>Implementing dropout</vt:lpstr>
      <vt:lpstr>Implementing dropout</vt:lpstr>
      <vt:lpstr>Implementing dropout</vt:lpstr>
      <vt:lpstr>Implementing dropout</vt:lpstr>
      <vt:lpstr>Applications</vt:lpstr>
      <vt:lpstr>QA Systems</vt:lpstr>
      <vt:lpstr>Integrating TE in Q/A</vt:lpstr>
      <vt:lpstr>Different Q/A methods:</vt:lpstr>
      <vt:lpstr>PowerPoint Presentation</vt:lpstr>
      <vt:lpstr>PowerPoint Presentation</vt:lpstr>
      <vt:lpstr>Text summarization</vt:lpstr>
      <vt:lpstr>Text summarization</vt:lpstr>
      <vt:lpstr>Text summarization</vt:lpstr>
      <vt:lpstr>Text summarization</vt:lpstr>
      <vt:lpstr>Text summarization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Vishwas S R</cp:lastModifiedBy>
  <cp:revision>144</cp:revision>
  <dcterms:modified xsi:type="dcterms:W3CDTF">2018-03-28T16:03:59Z</dcterms:modified>
</cp:coreProperties>
</file>